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41" r:id="rId5"/>
    <p:sldId id="342" r:id="rId6"/>
    <p:sldId id="343" r:id="rId7"/>
    <p:sldId id="393" r:id="rId8"/>
    <p:sldId id="404" r:id="rId9"/>
    <p:sldId id="15249" r:id="rId10"/>
    <p:sldId id="15261" r:id="rId11"/>
    <p:sldId id="15182" r:id="rId12"/>
    <p:sldId id="15250" r:id="rId13"/>
    <p:sldId id="15231" r:id="rId14"/>
    <p:sldId id="15262" r:id="rId15"/>
    <p:sldId id="15251" r:id="rId16"/>
    <p:sldId id="15263" r:id="rId17"/>
    <p:sldId id="15264" r:id="rId18"/>
    <p:sldId id="15265" r:id="rId19"/>
    <p:sldId id="15253" r:id="rId20"/>
    <p:sldId id="15254" r:id="rId21"/>
    <p:sldId id="15255" r:id="rId22"/>
    <p:sldId id="491" r:id="rId23"/>
    <p:sldId id="3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326075-1A71-4BD7-9CBB-A36DBED638AF}" v="14" dt="2026-02-06T09:07:46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20" y="96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6" d="100"/>
          <a:sy n="56" d="100"/>
        </p:scale>
        <p:origin x="2366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9B25B1-2EE7-EEDF-E6E5-3BEF59CF8B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51381C-C634-F9B5-325C-F9920F70AF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ECE88-AD4D-4975-95B9-009CC7FA6E66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788352-B2A0-044E-3705-1D14D73A0B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641BE-FE28-042F-2C94-71763BDE80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7AFE3-29AA-44C7-B7DE-DF9119AF7F5D}" type="slidenum">
              <a:rPr lang="en-US" sz="900" smtClean="0"/>
              <a:t>‹#›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61239067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B4DDD-F032-4A34-A4AF-4B90092A55DE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D620DD3F-384D-4476-9D5B-9B2CD68488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11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2880" indent="-182880" algn="l" defTabSz="914400" rtl="0" eaLnBrk="1" latinLnBrk="0" hangingPunct="1">
      <a:buClr>
        <a:schemeClr val="accent1"/>
      </a:buClr>
      <a:buSzPct val="75000"/>
      <a:buFont typeface="Segoe UI Symbol" panose="020B0502040204020203" pitchFamily="34" charset="0"/>
      <a:buChar char="▶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5760" indent="-182880" algn="l" defTabSz="914400" rtl="0" eaLnBrk="1" latinLnBrk="0" hangingPunct="1">
      <a:buClr>
        <a:schemeClr val="accent1"/>
      </a:buClr>
      <a:buSzPct val="75000"/>
      <a:buFont typeface="Segoe UI Symbol" panose="020B0502040204020203" pitchFamily="34" charset="0"/>
      <a:buChar char="▷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48640" indent="-182880" algn="l" defTabSz="914400" rtl="0" eaLnBrk="1" latinLnBrk="0" hangingPunct="1">
      <a:buClr>
        <a:schemeClr val="accent1"/>
      </a:buClr>
      <a:buSzPct val="75000"/>
      <a:buFont typeface="Segoe UI Symbol" panose="020B0502040204020203" pitchFamily="34" charset="0"/>
      <a:buChar char="⨠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31520" indent="-182880" algn="l" defTabSz="914400" rtl="0" eaLnBrk="1" latinLnBrk="0" hangingPunct="1">
      <a:buClr>
        <a:schemeClr val="accent1"/>
      </a:buClr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14400" indent="-182880" algn="l" defTabSz="914400" rtl="0" eaLnBrk="1" latinLnBrk="0" hangingPunct="1">
      <a:buClr>
        <a:schemeClr val="accent1"/>
      </a:buClr>
      <a:buFont typeface="Segoe UI Symbol" panose="020B0502040204020203" pitchFamily="34" charset="0"/>
      <a:buChar char="▸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8F6B870D-0696-E464-5A7E-C317F49D9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990768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5B6BF-6C3D-8FD2-D380-2B31B7D3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B0156-0545-E6B8-7153-973CC3F7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33D2A7-A564-9EFE-91EB-78652BF07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3C74F-3E0D-1D97-B59B-1E193ED87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48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698CD-F97D-0235-CBA3-942E3FB63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950B1-ECDA-D5E3-163E-9396DD420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A43AC115-6F2C-743D-9F4E-A2E2B973C9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B41CF283-397D-CE8B-F959-B981D48C7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58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4B3D9-AD6D-807C-9F19-EF5D105B4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441E88-3D38-90B0-182B-7D96CA9D6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38BE4E-2D78-A294-03D4-B91A6A215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8E098-35D9-725C-7652-3DEE60131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591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BD6DA-E82B-76C1-8360-8E36D0ECF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95998C-062F-9360-7ED7-6AE969F7B0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C3AAE-0CA6-50C6-5876-35895A868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9F644-D42D-7828-1B53-03CCA9B93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86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A0201-E02C-4346-8D25-9D8271BAE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BD293-DA6F-F305-9CFA-4EB3C6098B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81F28-418B-9C75-C081-2E01B7EB8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6A51E-9288-9E2C-7B4A-36B9CC701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517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718F6-03AC-1771-DBFF-5D90BA2B2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4912FE-5E13-630E-196D-A3C1155BA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70E2A-F52D-3912-7540-8E655BAAD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505F4-C5B8-5A0A-03A5-FFD306E02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37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E2452-CC8F-9316-D8FF-4D116D0B2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5BA72-5352-CC46-B650-5A06958304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01CD993A-8C2F-D59F-322C-B07EF71CFE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51C0BE96-F969-19A3-401F-835835495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31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02AE8-65C6-2C6C-9587-31043A973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D95D07-82A0-AFAB-D94A-68DF3F93C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6363BA-E9CE-CDF2-0D10-BCD32E976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A89B8-271B-FA49-A296-AB54205182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160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15A01-1DA2-8E0C-C67D-DB158905B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A18180-73FF-E1F1-E2E2-716D07ECB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466E7D-0441-3713-D656-BD8432AF7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2054B-7BBC-4855-D56A-C1C45D620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36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99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58E63DC6-640C-09B1-4C55-E4DF97A4F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706177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79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3BC45512-72D0-074D-E22C-98D7C905C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080623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C5556632-BF0A-A218-3C59-94CF9D265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29FE9F81-CB93-CD07-A51B-ACE91C282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14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Slide Image Placeholder 11">
            <a:extLst>
              <a:ext uri="{FF2B5EF4-FFF2-40B4-BE49-F238E27FC236}">
                <a16:creationId xmlns:a16="http://schemas.microsoft.com/office/drawing/2014/main" id="{796278FB-CAAE-C676-1408-76C1774CD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" name="Notes Placeholder 12">
            <a:extLst>
              <a:ext uri="{FF2B5EF4-FFF2-40B4-BE49-F238E27FC236}">
                <a16:creationId xmlns:a16="http://schemas.microsoft.com/office/drawing/2014/main" id="{B7D58B0F-7BE3-3A12-B64E-53AF935CD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47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69811AB6-35F3-2293-83FD-9521FFAE11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85B1CE78-DF4C-9D33-6920-186869EFF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9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6A96F-67E4-3863-5542-D5B431522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C79C-F6D7-9390-1FE2-CFBBF21F3F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D230A378-824B-1D82-7A6A-451F73EEF1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96E1F714-0B22-70D6-54CC-59872B388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5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9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D327E-BB04-98DA-3A6B-F1571F214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99DE2-241C-C9CF-78C5-9DC8350F2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785EEF-B24C-5135-4F97-E27BAA5DA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F488A-6EDC-5D32-E6B4-EB9A5AC61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235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hyperlink" Target="https://twitter.com/AmkorTechnology" TargetMode="External"/><Relationship Id="rId3" Type="http://schemas.openxmlformats.org/officeDocument/2006/relationships/hyperlink" Target="https://amkor.com/" TargetMode="External"/><Relationship Id="rId21" Type="http://schemas.openxmlformats.org/officeDocument/2006/relationships/hyperlink" Target="https://amkor.com/amkor-wechat/" TargetMode="External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hyperlink" Target="https://www.facebook.com/AmkorTechnology/" TargetMode="External"/><Relationship Id="rId2" Type="http://schemas.openxmlformats.org/officeDocument/2006/relationships/image" Target="../media/image18.png"/><Relationship Id="rId16" Type="http://schemas.openxmlformats.org/officeDocument/2006/relationships/hyperlink" Target="https://www.linkedin.com/company/7135/" TargetMode="External"/><Relationship Id="rId20" Type="http://schemas.openxmlformats.org/officeDocument/2006/relationships/hyperlink" Target="https://www.instagram.com/amkortechnology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5.png"/><Relationship Id="rId10" Type="http://schemas.openxmlformats.org/officeDocument/2006/relationships/image" Target="../media/image25.png"/><Relationship Id="rId19" Type="http://schemas.openxmlformats.org/officeDocument/2006/relationships/hyperlink" Target="https://www.youtube.com/user/AmkorTechnology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1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hyperlink" Target="https://twitter.com/AmkorTechnology" TargetMode="External"/><Relationship Id="rId3" Type="http://schemas.openxmlformats.org/officeDocument/2006/relationships/hyperlink" Target="https://amkor.com/" TargetMode="External"/><Relationship Id="rId21" Type="http://schemas.openxmlformats.org/officeDocument/2006/relationships/hyperlink" Target="https://amkor.com/amkor-wechat/" TargetMode="External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hyperlink" Target="https://www.facebook.com/AmkorTechnology/" TargetMode="External"/><Relationship Id="rId2" Type="http://schemas.openxmlformats.org/officeDocument/2006/relationships/image" Target="../media/image18.png"/><Relationship Id="rId16" Type="http://schemas.openxmlformats.org/officeDocument/2006/relationships/hyperlink" Target="https://www.linkedin.com/company/7135/" TargetMode="External"/><Relationship Id="rId20" Type="http://schemas.openxmlformats.org/officeDocument/2006/relationships/hyperlink" Target="https://www.instagram.com/amkortechnology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1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6.svg"/><Relationship Id="rId10" Type="http://schemas.openxmlformats.org/officeDocument/2006/relationships/image" Target="../media/image25.png"/><Relationship Id="rId19" Type="http://schemas.openxmlformats.org/officeDocument/2006/relationships/hyperlink" Target="https://www.youtube.com/user/AmkorTechnology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hyperlink" Target="https://twitter.com/AmkorTechnology" TargetMode="External"/><Relationship Id="rId3" Type="http://schemas.openxmlformats.org/officeDocument/2006/relationships/hyperlink" Target="https://amkor.com/" TargetMode="External"/><Relationship Id="rId21" Type="http://schemas.openxmlformats.org/officeDocument/2006/relationships/hyperlink" Target="https://amkor.com/amkor-wechat/" TargetMode="External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hyperlink" Target="https://www.facebook.com/AmkorTechnology/" TargetMode="External"/><Relationship Id="rId2" Type="http://schemas.openxmlformats.org/officeDocument/2006/relationships/image" Target="../media/image18.png"/><Relationship Id="rId16" Type="http://schemas.openxmlformats.org/officeDocument/2006/relationships/hyperlink" Target="https://www.linkedin.com/company/7135/" TargetMode="External"/><Relationship Id="rId20" Type="http://schemas.openxmlformats.org/officeDocument/2006/relationships/hyperlink" Target="https://www.instagram.com/amkortechnology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1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6.svg"/><Relationship Id="rId10" Type="http://schemas.openxmlformats.org/officeDocument/2006/relationships/image" Target="../media/image25.png"/><Relationship Id="rId19" Type="http://schemas.openxmlformats.org/officeDocument/2006/relationships/hyperlink" Target="https://www.youtube.com/user/AmkorTechnology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40946A1-5433-3962-6305-8CD647A80ADA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A2406E-CDFF-1F80-F622-2B8186B157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66D87FA-CB56-E626-BAED-1E2E64EF18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rot="10800000" flipH="1">
              <a:off x="1" y="0"/>
              <a:ext cx="1499616" cy="1143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agline">
            <a:extLst>
              <a:ext uri="{FF2B5EF4-FFF2-40B4-BE49-F238E27FC236}">
                <a16:creationId xmlns:a16="http://schemas.microsoft.com/office/drawing/2014/main" id="{5CA752F2-3C25-457C-F18D-D8F8FDBC62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7070721" y="4132174"/>
            <a:ext cx="358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ENABLING the FUTURE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C04FAB-D55C-DB32-9FFB-E4868CF3D0F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7630201" y="3795032"/>
            <a:ext cx="2468880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Logo">
            <a:extLst>
              <a:ext uri="{FF2B5EF4-FFF2-40B4-BE49-F238E27FC236}">
                <a16:creationId xmlns:a16="http://schemas.microsoft.com/office/drawing/2014/main" id="{1E61868B-1B68-FA4C-E80F-691352C8D8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2266" y="1805221"/>
            <a:ext cx="4464751" cy="166187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34494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Large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6885432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1234440"/>
            <a:ext cx="6885432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8248" y="0"/>
            <a:ext cx="4873752" cy="64922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378331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arge Photo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868" y="228600"/>
            <a:ext cx="6885432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39868" y="1234440"/>
            <a:ext cx="6885432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873752" cy="64922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056666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128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DD9FDD-56DC-6BC1-B505-653CD5F0238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988FC5-2036-BFB0-A8A4-EFCD216688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8B993C-3ABC-E276-2F1C-65D3DB29ADF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8A40CDD-4EC8-945C-9010-6A7AC6FC24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B94C560-59C8-5CC0-E298-CB54F367A256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D77CBB06-F4E9-A9E4-8AC3-2F45E7B644A6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95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1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1E678BD-1DD1-8EEC-D941-01ED1B96083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7AF30F-BACE-F16D-40D1-025010FB0E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B6ECE6-8834-C3EE-8EC2-9C81D8D7691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850CB8C-C384-CF82-747B-4D2D26975E39}"/>
              </a:ext>
            </a:extLst>
          </p:cNvPr>
          <p:cNvSpPr>
            <a:spLocks/>
          </p:cNvSpPr>
          <p:nvPr userDrawn="1"/>
        </p:nvSpPr>
        <p:spPr>
          <a:xfrm>
            <a:off x="0" y="5138928"/>
            <a:ext cx="2496312" cy="171907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9000">
                <a:schemeClr val="accent1">
                  <a:alpha val="0"/>
                </a:schemeClr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FB8280-DB66-F95E-5160-CA1FF92710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29D0B41-4C01-C27F-09A7-8E4E1207CE76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24AD589A-3E17-0343-109C-B7E4393D64E1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0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AD33CA-98B7-C71F-875A-50CD4F5BA93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FB3054-B928-9B1E-226E-5B85ED989D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3F478C-2886-9DEA-5642-491BC6A8946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A9D06E-B754-3A25-38E7-E5452ED28F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70692CA-C663-A1B4-C2B1-5295D97365D2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FBBC1508-6C36-5E28-56AE-8B3A15A23A37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810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D3C8DB6-F439-D54F-3156-FC2A0CD29708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D3FF9-755E-536F-CB77-8493075466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ED86BE-42D6-0AAE-033C-8322F37D7DF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1DAD315-697D-B604-8E76-7FFCCC974D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C8D3A300-8483-33D7-8477-908B578F7690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38566102-78E8-70E2-967A-8C0B5A38B5D5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55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9491AC-8D55-28BC-A688-3B4725D9C93D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770031-208A-C391-A36A-9E9CBA3034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3EF637-FBDA-97EF-FB67-0176052FE3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D6E26FC-677F-A1FD-2DEE-732564EE98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4A60EFA3-0C43-4438-91DC-F5AEF1CFF6A3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626F931E-12AE-075A-E6C7-0C7ED329FE68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431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3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9DDD9F-23F5-AEF8-F9F9-621127BA12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7B1F48-1CBE-CFC9-87DF-9D82ED147C63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2EB7F6-126B-B807-2079-59544D9D03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E74C26-F1D3-8E94-8481-6C3CA0F00F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BFE1B1C0-0C5E-1698-0143-CDC2438341B3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B214265D-0D3B-797D-F441-C64ADDFC3B7A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130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4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4DB3EF8-8AF2-2A42-4014-0910121004DD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EDA5F0-7804-F3DF-3F41-ACC96F1AA6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E4417A-3B53-D030-F0F9-379B95C864F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F7EC1F3-564C-4CA0-9AC2-2A62F1766F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7BC718FD-455C-0E72-4C03-7DCFD2C53F33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2BCA01EA-94BC-886E-9E5F-B69A7D5A2E2D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A12DA96-BE91-E14B-318A-DC1C8F6277C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C40B7D-6420-670F-F6CC-D1D6AACC08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9D89362-A9B9-698D-E2DF-D8A5149BBF7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rot="10800000" flipH="1">
              <a:off x="1" y="0"/>
              <a:ext cx="1499616" cy="1143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Logo">
            <a:extLst>
              <a:ext uri="{FF2B5EF4-FFF2-40B4-BE49-F238E27FC236}">
                <a16:creationId xmlns:a16="http://schemas.microsoft.com/office/drawing/2014/main" id="{32AE74CA-16D4-336C-5820-6FC4862A14A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6355" y="238027"/>
            <a:ext cx="1928945" cy="71799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215482-FB81-8B75-2274-F94D2C967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0096" y="1234440"/>
            <a:ext cx="6592824" cy="2542032"/>
          </a:xfrm>
        </p:spPr>
        <p:txBody>
          <a:bodyPr anchor="b">
            <a:normAutofit/>
          </a:bodyPr>
          <a:lstStyle>
            <a:lvl1pPr algn="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5A007-7785-28B1-B84A-EA57B3AC3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62049C0-3704-7093-275F-679F75D65FED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69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4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4BB3F7-15AE-CAA1-AFB5-D5DA77FD9009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62299F4-5631-1B67-4004-92A35441F4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5A34585-CF9F-3D9C-72F5-A599297FB1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62A9F-AD17-8B85-74DC-79C498C69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D89B5B09-72EE-7973-A1A2-154C5F5CDD68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889F51D6-19D7-ECA5-E288-9DBBC8344F01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2201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5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4F9C375-31C3-9A25-589E-901A9C5AD40A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1E4282-556E-F112-8558-C9B8ADDE18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1EC2E6-F6D4-369C-8221-06E9535FAA1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D6E26FC-677F-A1FD-2DEE-732564EE98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42556604-0F81-79FA-2111-0D85A02E519A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74B888A7-0F97-9BC5-1012-A6E9C71FA039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720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5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0683A52-7BE6-34E2-EEBE-F18140F681C3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D4B294-54F1-8872-A5B3-27303A8AD7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BD6D89-BC5F-7C04-7B6B-27EF13A2A68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A9DDD9F-23F5-AEF8-F9F9-621127BA12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1B50A4A-E780-801C-DE7A-52097B1353F9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BB636423-0B5D-FB27-9802-EA66E21A3CA8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2263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6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6EAD613-D62A-664A-DEED-48FAEFF40B94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C9B079-6EC9-229E-9829-7F60C7437C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EC3934-E773-D94B-4A85-50AA543828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F7EC1F3-564C-4CA0-9AC2-2A62F1766F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A4F4D035-821F-6242-2CDA-E092FB5523A2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B622BBDE-903B-36D6-D147-E26F2C15D240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8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6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E6DB05-D681-573B-BAE7-202FEC0B4C0E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3F715-FD94-9420-AC34-A122584976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B333AE-1DCD-7B5B-AACD-248CA6F520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62A9F-AD17-8B85-74DC-79C498C69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04074570-9AAE-7891-321D-576810124830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73387913-6426-1B17-EAD9-8523E0A80BCF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2109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7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85D395-10DF-919A-D782-76B57FF14218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C1E196-5B74-804C-AB4C-108ACDCD5F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665980-5B00-CDB7-218C-2D46A0BBE3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F7EC1F3-564C-4CA0-9AC2-2A62F1766F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A8DF2E4E-846E-12E7-A0C7-6F114D2902F6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79B1CFB0-9C3D-57DB-89B3-8C9795B8391F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083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7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63FC698-BE81-B083-4767-2C0D143E6BF4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D443B8-81BC-064A-0996-C9EFFEDC41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82E216-6315-4E40-814F-D68B984B518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62A9F-AD17-8B85-74DC-79C498C69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04A9B76F-D223-30CA-5975-993DB440CA08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074BDFDD-EB9F-8623-3308-23FF9E048064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8999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8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DC3C6ED-04AD-91AA-D577-3522277A7BFB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1C189F-DE68-1DB1-909E-9E4CF86985E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CD34FD-D6C1-863E-335B-925A6ED32FE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D6E26FC-677F-A1FD-2DEE-732564EE98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CD00072-9505-F9DA-CF04-0518C059434F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3BF3B8F5-D5C7-2FAD-5A5F-0F505F61D832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5029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8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816C19E-CFCE-9FEE-1C29-1537E28FF16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CCD60A-685E-69C0-5063-ECB002A1E52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24757F-5418-63DB-FAD1-19530F3668F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A9DDD9F-23F5-AEF8-F9F9-621127BA12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AC597CA4-DA8B-C7BB-3BE0-DFE5182E4BF7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361D7792-3C29-BFBD-7B48-CE70F867CF91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6872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DC3C6ED-04AD-91AA-D577-3522277A7BFB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1C189F-DE68-1DB1-909E-9E4CF86985E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CD34FD-D6C1-863E-335B-925A6ED32FE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D6E26FC-677F-A1FD-2DEE-732564EE98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CD00072-9505-F9DA-CF04-0518C059434F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3BF3B8F5-D5C7-2FAD-5A5F-0F505F61D832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54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D802-681B-1BC5-AE24-C6F1BB6E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52187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 8 with Presenter Detai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816C19E-CFCE-9FEE-1C29-1537E28FF16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CCD60A-685E-69C0-5063-ECB002A1E52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24757F-5418-63DB-FAD1-19530F3668F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A9DDD9F-23F5-AEF8-F9F9-621127BA12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AC597CA4-DA8B-C7BB-3BE0-DFE5182E4BF7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361D7792-3C29-BFBD-7B48-CE70F867CF91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823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8BC9-B355-2B7F-F8F4-49B49B0FD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4320" y="1234440"/>
            <a:ext cx="571500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26DA4-C313-FBA6-5D82-1657F55CD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234440"/>
            <a:ext cx="571500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232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B1BE-AB8A-D9A5-F7E6-9839416C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91CF10-A714-4660-D474-1E12D92866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74320" y="1005840"/>
            <a:ext cx="11658600" cy="411480"/>
          </a:xfrm>
        </p:spPr>
        <p:txBody>
          <a:bodyPr tIns="0"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2B394-3268-53C7-04E0-D582E375B5A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4638" y="1463040"/>
            <a:ext cx="5715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240F7-9EE8-F275-3950-D15C909AE0F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17920" y="1463040"/>
            <a:ext cx="5715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1193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5BFF1-0F8F-88DB-D613-A31C0D654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20" y="1234440"/>
            <a:ext cx="5715000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278B9-9D2F-FFFB-C463-4F61CA6C3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4320" y="1773936"/>
            <a:ext cx="5715000" cy="4663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EA708-288F-4D2C-5BB5-1658FC15A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1234440"/>
            <a:ext cx="5715000" cy="54864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106BA-9E79-09D4-E6C5-6FF6DD7F1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1773936"/>
            <a:ext cx="5715000" cy="4663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35E183E-FE7C-B5E1-12A8-472FB49B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403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itioning Statement Horizontal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B1BE-AB8A-D9A5-F7E6-9839416C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91CF10-A714-4660-D474-1E12D92866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74320" y="1005840"/>
            <a:ext cx="11658600" cy="411480"/>
          </a:xfrm>
        </p:spPr>
        <p:txBody>
          <a:bodyPr tIns="0"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2B394-3268-53C7-04E0-D582E375B5A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4638" y="1463040"/>
            <a:ext cx="374904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240F7-9EE8-F275-3950-D15C909AE0F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24528" y="1463040"/>
            <a:ext cx="374904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6377F4-364F-681E-81D4-80EB940D2C2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83880" y="1463040"/>
            <a:ext cx="374904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635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09BD56-7B97-D6AD-2762-08DA27DF95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320" y="1234440"/>
            <a:ext cx="4297680" cy="5212080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4FE3131-0635-AEEA-6945-C8EE409D75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09160" y="1234440"/>
            <a:ext cx="722376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73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040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57360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8BE801C-C617-1F4D-17A8-DE9300BE11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16040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81194AA-7073-47E6-D258-0B10D7ACDD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57360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D1B602-9942-2F1E-FAE8-622F42F705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20" y="1243584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839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3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52527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8BE801C-C617-1F4D-17A8-DE9300BE11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73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81194AA-7073-47E6-D258-0B10D7ACDD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52527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C3E4A14-7359-BAA1-584F-AC22E90DAB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97880" y="1234440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0115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and 3 Photo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00800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6880" y="1335024"/>
            <a:ext cx="2834640" cy="5001768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8BE801C-C617-1F4D-17A8-DE9300BE11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00800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B4755-BCF3-33BE-E6A3-081833328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4320" y="1234440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912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and 3 Photo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3" y="1335024"/>
            <a:ext cx="2834640" cy="5001768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51182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81194AA-7073-47E6-D258-0B10D7ACDD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51182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9757AB-2115-283D-5E02-775A131E00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97880" y="1234440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215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ADAB4-00EA-45AF-693E-C91030A6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CCFE0-48EF-DFD5-D1AB-1ED37F8D4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864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and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416040" y="1335024"/>
            <a:ext cx="577596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8BE801C-C617-1F4D-17A8-DE9300BE119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416040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81194AA-7073-47E6-D258-0B10D7ACDD92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9357360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3684FD-1BB1-65B5-38A4-5C9C2589A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20" y="1234440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5376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and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335024"/>
            <a:ext cx="5787167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8BE801C-C617-1F4D-17A8-DE9300BE11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73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81194AA-7073-47E6-D258-0B10D7ACDD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52527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51D8E-F4E5-492C-7000-C4915C384B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97880" y="1234440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402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4320" y="1325880"/>
            <a:ext cx="5724144" cy="301752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9632" y="1325880"/>
            <a:ext cx="5724144" cy="301752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A8F14-D1FA-BC29-F511-C32CDDF1E6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4320" y="4471416"/>
            <a:ext cx="5724144" cy="200558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D2D884-CC44-9419-A2F9-669073C79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8776" y="4471416"/>
            <a:ext cx="5724144" cy="200558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62168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4320" y="1325880"/>
            <a:ext cx="374904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516260BC-1611-103F-D671-D034F03D70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21480" y="1325880"/>
            <a:ext cx="374904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D03E2482-F945-B6A6-6A11-12D2F4637EC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68640" y="1325880"/>
            <a:ext cx="374904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A8F14-D1FA-BC29-F511-C32CDDF1E6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4320" y="3886200"/>
            <a:ext cx="3749040" cy="2590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D2D884-CC44-9419-A2F9-669073C79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21480" y="3886200"/>
            <a:ext cx="3749040" cy="2590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F888AD9-C144-56C4-F11D-CA964F921B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68640" y="3886200"/>
            <a:ext cx="3749040" cy="2590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95155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25880"/>
            <a:ext cx="297180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516260BC-1611-103F-D671-D034F03D70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73400" y="1325880"/>
            <a:ext cx="297180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D03E2482-F945-B6A6-6A11-12D2F4637EC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46800" y="1325880"/>
            <a:ext cx="297180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AF4EB22-46CC-6FF1-E5AF-E71B1590A8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20200" y="1325880"/>
            <a:ext cx="297180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A8F14-D1FA-BC29-F511-C32CDDF1E6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886200"/>
            <a:ext cx="2971800" cy="2590800"/>
          </a:xfrm>
        </p:spPr>
        <p:txBody>
          <a:bodyPr lIns="228600" rIns="2286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D2D884-CC44-9419-A2F9-669073C79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73400" y="3886200"/>
            <a:ext cx="2971800" cy="2590800"/>
          </a:xfrm>
        </p:spPr>
        <p:txBody>
          <a:bodyPr lIns="228600" rIns="2286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F888AD9-C144-56C4-F11D-CA964F921B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46800" y="3886200"/>
            <a:ext cx="2971800" cy="2590800"/>
          </a:xfrm>
        </p:spPr>
        <p:txBody>
          <a:bodyPr lIns="228600" rIns="2286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9F029E7F-E46E-03BA-82E5-4DA8C7BB2CE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220200" y="3886200"/>
            <a:ext cx="2971800" cy="2590800"/>
          </a:xfrm>
        </p:spPr>
        <p:txBody>
          <a:bodyPr lIns="228600" rIns="2286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76280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-Large Picture with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51120" y="1325880"/>
            <a:ext cx="7040880" cy="51206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1234440"/>
            <a:ext cx="475488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75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-Large Picture with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25880"/>
            <a:ext cx="7040880" cy="51206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78040" y="1234440"/>
            <a:ext cx="475488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548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0"/>
            <a:ext cx="5303520" cy="64922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4251960"/>
            <a:ext cx="5120640" cy="21945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914400"/>
            <a:ext cx="6400800" cy="324612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420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03520" cy="64922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680" y="914400"/>
            <a:ext cx="6492240" cy="324612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12280" y="4251960"/>
            <a:ext cx="5120640" cy="21945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8898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EBAF-A78F-1B35-480B-CB696AD9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31520"/>
            <a:ext cx="10607040" cy="338328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349B-1B82-6186-C47D-6A2C63671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00400" y="4251960"/>
            <a:ext cx="8229600" cy="19202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8242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6DEF5-830D-46FC-EDB4-5E87325E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248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-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E6EDDA-DE41-F36B-F140-F9524B9221C0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 flipH="1">
            <a:off x="9695688" y="0"/>
            <a:ext cx="2496312" cy="6858000"/>
            <a:chOff x="0" y="0"/>
            <a:chExt cx="2496312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E181886-0555-201B-8DE3-214564EEF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A7D210-E12D-010A-82E0-908B3B6F02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rot="10800000" flipH="1">
              <a:off x="1" y="0"/>
              <a:ext cx="1499616" cy="1143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Amkor.,com">
            <a:extLst>
              <a:ext uri="{FF2B5EF4-FFF2-40B4-BE49-F238E27FC236}">
                <a16:creationId xmlns:a16="http://schemas.microsoft.com/office/drawing/2014/main" id="{4AD98039-CDBB-AF12-2517-1CD1742F12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85871" y="6589802"/>
            <a:ext cx="77319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 algn="l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800" b="0" u="none" dirty="0">
                <a:solidFill>
                  <a:schemeClr val="accent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amkor.com  </a:t>
            </a:r>
            <a:r>
              <a:rPr lang="en-US" sz="800" b="0" u="none" dirty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l</a:t>
            </a:r>
          </a:p>
        </p:txBody>
      </p:sp>
      <p:sp>
        <p:nvSpPr>
          <p:cNvPr id="10" name="Amkor.com link">
            <a:hlinkClick r:id="rId3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C444362-CD51-54A0-7785-5F9D5D4B39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41894" y="6631326"/>
            <a:ext cx="609103" cy="14630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Social media icons">
            <a:extLst>
              <a:ext uri="{FF2B5EF4-FFF2-40B4-BE49-F238E27FC236}">
                <a16:creationId xmlns:a16="http://schemas.microsoft.com/office/drawing/2014/main" id="{314E9C75-05D0-FAC4-3E41-614D63796A4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040623" y="6658758"/>
            <a:ext cx="790168" cy="91440"/>
            <a:chOff x="10909827" y="7169470"/>
            <a:chExt cx="790168" cy="9144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FCE3492-1DA9-C4FC-2B77-613F24F9F6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35270" y="7169470"/>
              <a:ext cx="91440" cy="9144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CDAFCB9-E2DD-B0B7-1220-DCF25B0186D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26441" y="7169470"/>
              <a:ext cx="91440" cy="9144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7A5FB0E-4018-D5EF-996C-BE3153E0C19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09827" y="7169470"/>
              <a:ext cx="91440" cy="9144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275E794-9A3F-7F93-0F84-FA8EF4F3526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83330" y="7169470"/>
              <a:ext cx="116665" cy="9144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F5300C8-A7B0-3D1B-451D-74E04A92C08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453309" y="7169470"/>
              <a:ext cx="94593" cy="9144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11A00E4C-6B46-E27F-70ED-69BECE46B50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59610" y="7169470"/>
              <a:ext cx="129277" cy="91440"/>
            </a:xfrm>
            <a:prstGeom prst="rect">
              <a:avLst/>
            </a:prstGeom>
          </p:spPr>
        </p:pic>
      </p:grpSp>
      <p:sp>
        <p:nvSpPr>
          <p:cNvPr id="18" name="LinkedIn link">
            <a:hlinkClick r:id="rId16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A7AD2F6-8930-EAD4-8007-1E1C320737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038202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acebook link">
            <a:hlinkClick r:id="rId17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A8E2657-A9FE-0136-D36C-1E983CD756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67650" y="6658758"/>
            <a:ext cx="85243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X (formerly Twitter) link">
            <a:hlinkClick r:id="rId18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CB541B2-730E-B93C-394B-FC65C2FCA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587258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YouTube link">
            <a:hlinkClick r:id="rId19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F8C7CFE-9070-FE8D-F809-83F36A51C3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288358" y="6658758"/>
            <a:ext cx="13716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Instagram link">
            <a:hlinkClick r:id="rId2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C894768-08F9-1568-652E-998D3F61DD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459405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WeChat link">
            <a:hlinkClick r:id="rId21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CB117C3-C585-3A02-6120-D54620FCA4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708089" y="6658758"/>
            <a:ext cx="122702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260659-240B-2F94-09B5-DE96A0F097EC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>
          <a:xfrm>
            <a:off x="11285220" y="5893870"/>
            <a:ext cx="640080" cy="640080"/>
            <a:chOff x="2667000" y="0"/>
            <a:chExt cx="6858000" cy="685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487DEF-4ABD-47C9-5293-0A126C7061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746794" y="67378"/>
              <a:ext cx="6705213" cy="6737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dirty="0"/>
            </a:p>
          </p:txBody>
        </p:sp>
        <p:pic>
          <p:nvPicPr>
            <p:cNvPr id="31" name="Picture 30" descr="A qr code with a logo&#10;&#10;Description automatically generated">
              <a:extLst>
                <a:ext uri="{FF2B5EF4-FFF2-40B4-BE49-F238E27FC236}">
                  <a16:creationId xmlns:a16="http://schemas.microsoft.com/office/drawing/2014/main" id="{63635033-1878-A361-C856-0B893DCFBDD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</p:grpSp>
      <p:sp>
        <p:nvSpPr>
          <p:cNvPr id="32" name="Tagline">
            <a:extLst>
              <a:ext uri="{FF2B5EF4-FFF2-40B4-BE49-F238E27FC236}">
                <a16:creationId xmlns:a16="http://schemas.microsoft.com/office/drawing/2014/main" id="{E67AD79C-D1CE-A5BE-EF06-2896C9AFBF0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691348" y="3291682"/>
            <a:ext cx="358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ENABLING the FUTURE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8DCB10-D958-04C0-A06F-7C58DDF6967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2250828" y="2954540"/>
            <a:ext cx="2468880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Logo">
            <a:extLst>
              <a:ext uri="{FF2B5EF4-FFF2-40B4-BE49-F238E27FC236}">
                <a16:creationId xmlns:a16="http://schemas.microsoft.com/office/drawing/2014/main" id="{A881010F-4955-061B-DE6F-BCD681507E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52893" y="964729"/>
            <a:ext cx="4464751" cy="1661879"/>
          </a:xfrm>
          <a:prstGeom prst="rect">
            <a:avLst/>
          </a:prstGeom>
          <a:effectLst/>
        </p:spPr>
      </p:pic>
      <p:sp>
        <p:nvSpPr>
          <p:cNvPr id="35" name="Thank You text">
            <a:extLst>
              <a:ext uri="{FF2B5EF4-FFF2-40B4-BE49-F238E27FC236}">
                <a16:creationId xmlns:a16="http://schemas.microsoft.com/office/drawing/2014/main" id="{C5CB8597-B99A-18EE-E91B-4B8EB9D8944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70618" y="3866913"/>
            <a:ext cx="5829300" cy="9233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pPr marL="0" indent="0" algn="ctr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992818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Text O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0F11F1-C6B1-C66A-AF8E-5E9B90703CA9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 flipH="1">
            <a:off x="9695688" y="0"/>
            <a:ext cx="2496312" cy="6858000"/>
            <a:chOff x="0" y="0"/>
            <a:chExt cx="2496312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11DE0A-034F-FF54-2569-F4CF280F15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386F18-9C5D-D223-15E8-D2E8372298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rot="10800000" flipH="1">
              <a:off x="1" y="0"/>
              <a:ext cx="1499616" cy="1143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Amkor.,com">
            <a:extLst>
              <a:ext uri="{FF2B5EF4-FFF2-40B4-BE49-F238E27FC236}">
                <a16:creationId xmlns:a16="http://schemas.microsoft.com/office/drawing/2014/main" id="{4AD98039-CDBB-AF12-2517-1CD1742F12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85871" y="6589802"/>
            <a:ext cx="77319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 algn="l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800" b="0" u="none" dirty="0">
                <a:solidFill>
                  <a:schemeClr val="accent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amkor.com  </a:t>
            </a:r>
            <a:r>
              <a:rPr lang="en-US" sz="800" b="0" u="none" dirty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l</a:t>
            </a:r>
          </a:p>
        </p:txBody>
      </p:sp>
      <p:sp>
        <p:nvSpPr>
          <p:cNvPr id="10" name="Amkor.com link">
            <a:hlinkClick r:id="rId3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C444362-CD51-54A0-7785-5F9D5D4B39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41894" y="6631326"/>
            <a:ext cx="609103" cy="14630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Social media icons">
            <a:extLst>
              <a:ext uri="{FF2B5EF4-FFF2-40B4-BE49-F238E27FC236}">
                <a16:creationId xmlns:a16="http://schemas.microsoft.com/office/drawing/2014/main" id="{314E9C75-05D0-FAC4-3E41-614D63796A4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040623" y="6658758"/>
            <a:ext cx="790168" cy="91440"/>
            <a:chOff x="10909827" y="7169470"/>
            <a:chExt cx="790168" cy="9144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FCE3492-1DA9-C4FC-2B77-613F24F9F6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35270" y="7169470"/>
              <a:ext cx="91440" cy="9144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CDAFCB9-E2DD-B0B7-1220-DCF25B0186D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26441" y="7169470"/>
              <a:ext cx="91440" cy="9144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7A5FB0E-4018-D5EF-996C-BE3153E0C19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09827" y="7169470"/>
              <a:ext cx="91440" cy="9144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275E794-9A3F-7F93-0F84-FA8EF4F3526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83330" y="7169470"/>
              <a:ext cx="116665" cy="9144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F5300C8-A7B0-3D1B-451D-74E04A92C08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453309" y="7169470"/>
              <a:ext cx="94593" cy="9144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11A00E4C-6B46-E27F-70ED-69BECE46B50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59610" y="7169470"/>
              <a:ext cx="129277" cy="91440"/>
            </a:xfrm>
            <a:prstGeom prst="rect">
              <a:avLst/>
            </a:prstGeom>
          </p:spPr>
        </p:pic>
      </p:grpSp>
      <p:sp>
        <p:nvSpPr>
          <p:cNvPr id="18" name="LinkedIn link">
            <a:hlinkClick r:id="rId16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A7AD2F6-8930-EAD4-8007-1E1C320737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038202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acebook link">
            <a:hlinkClick r:id="rId17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A8E2657-A9FE-0136-D36C-1E983CD756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67650" y="6658758"/>
            <a:ext cx="85243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X (formerly Twitter) link">
            <a:hlinkClick r:id="rId18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CB541B2-730E-B93C-394B-FC65C2FCA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587258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YouTube link">
            <a:hlinkClick r:id="rId19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F8C7CFE-9070-FE8D-F809-83F36A51C3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288358" y="6658758"/>
            <a:ext cx="13716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Instagram link">
            <a:hlinkClick r:id="rId2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C894768-08F9-1568-652E-998D3F61DD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459405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WeChat link">
            <a:hlinkClick r:id="rId21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CB117C3-C585-3A02-6120-D54620FCA4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708089" y="6658758"/>
            <a:ext cx="122702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agline">
            <a:extLst>
              <a:ext uri="{FF2B5EF4-FFF2-40B4-BE49-F238E27FC236}">
                <a16:creationId xmlns:a16="http://schemas.microsoft.com/office/drawing/2014/main" id="{47F1D431-3F82-87F9-6A8A-829967D46B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691348" y="3291682"/>
            <a:ext cx="358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ENABLING the FUTURE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6C9786-4606-5B41-8A1D-77DFE32B37B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2250828" y="2954540"/>
            <a:ext cx="2468880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Logo">
            <a:extLst>
              <a:ext uri="{FF2B5EF4-FFF2-40B4-BE49-F238E27FC236}">
                <a16:creationId xmlns:a16="http://schemas.microsoft.com/office/drawing/2014/main" id="{61CEC72F-D492-5DB5-E605-087746652A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52893" y="964729"/>
            <a:ext cx="4464751" cy="1661879"/>
          </a:xfrm>
          <a:prstGeom prst="rect">
            <a:avLst/>
          </a:prstGeom>
          <a:effectLst/>
        </p:spPr>
      </p:pic>
      <p:sp>
        <p:nvSpPr>
          <p:cNvPr id="27" name="Thank You text">
            <a:extLst>
              <a:ext uri="{FF2B5EF4-FFF2-40B4-BE49-F238E27FC236}">
                <a16:creationId xmlns:a16="http://schemas.microsoft.com/office/drawing/2014/main" id="{6156DB86-67C0-2DEA-BF0B-69C808C13B4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70618" y="3866913"/>
            <a:ext cx="5829300" cy="9233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pPr marL="0" indent="0" algn="ctr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Thank You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260659-240B-2F94-09B5-DE96A0F097EC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>
          <a:xfrm>
            <a:off x="11285220" y="5893870"/>
            <a:ext cx="640080" cy="640080"/>
            <a:chOff x="2667000" y="0"/>
            <a:chExt cx="6858000" cy="685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487DEF-4ABD-47C9-5293-0A126C7061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746794" y="67378"/>
              <a:ext cx="6705213" cy="6737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dirty="0"/>
            </a:p>
          </p:txBody>
        </p:sp>
        <p:pic>
          <p:nvPicPr>
            <p:cNvPr id="31" name="Picture 30" descr="A qr code with a logo&#10;&#10;Description automatically generated">
              <a:extLst>
                <a:ext uri="{FF2B5EF4-FFF2-40B4-BE49-F238E27FC236}">
                  <a16:creationId xmlns:a16="http://schemas.microsoft.com/office/drawing/2014/main" id="{63635033-1878-A361-C856-0B893DCFBDD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280A7-3F52-C900-235A-1F3E1BFF68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4817675"/>
            <a:ext cx="5852160" cy="165932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09842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407BDBE-D3D6-87B3-915C-0B8A2400806B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 flipH="1">
            <a:off x="9695688" y="0"/>
            <a:ext cx="2496312" cy="6858000"/>
            <a:chOff x="0" y="0"/>
            <a:chExt cx="2496312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4A0C77-DB3C-6E90-C937-3C84ED4C8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D0D1B0-BD5D-55B9-D1A9-D898EC2198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rot="10800000" flipH="1">
              <a:off x="1" y="0"/>
              <a:ext cx="1499616" cy="1143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Amkor.,com">
            <a:extLst>
              <a:ext uri="{FF2B5EF4-FFF2-40B4-BE49-F238E27FC236}">
                <a16:creationId xmlns:a16="http://schemas.microsoft.com/office/drawing/2014/main" id="{4AD98039-CDBB-AF12-2517-1CD1742F12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85871" y="6589802"/>
            <a:ext cx="77319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 algn="l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800" b="0" u="none" dirty="0">
                <a:solidFill>
                  <a:schemeClr val="accent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amkor.com  </a:t>
            </a:r>
            <a:r>
              <a:rPr lang="en-US" sz="800" b="0" u="none" dirty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l</a:t>
            </a:r>
          </a:p>
        </p:txBody>
      </p:sp>
      <p:sp>
        <p:nvSpPr>
          <p:cNvPr id="10" name="Amkor.com link">
            <a:hlinkClick r:id="rId3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C444362-CD51-54A0-7785-5F9D5D4B39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41894" y="6631326"/>
            <a:ext cx="609103" cy="14630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Social media icons">
            <a:extLst>
              <a:ext uri="{FF2B5EF4-FFF2-40B4-BE49-F238E27FC236}">
                <a16:creationId xmlns:a16="http://schemas.microsoft.com/office/drawing/2014/main" id="{314E9C75-05D0-FAC4-3E41-614D63796A4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040623" y="6658758"/>
            <a:ext cx="790168" cy="91440"/>
            <a:chOff x="10909827" y="7169470"/>
            <a:chExt cx="790168" cy="9144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FCE3492-1DA9-C4FC-2B77-613F24F9F6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35270" y="7169470"/>
              <a:ext cx="91440" cy="9144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CDAFCB9-E2DD-B0B7-1220-DCF25B0186D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26441" y="7169470"/>
              <a:ext cx="91440" cy="9144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7A5FB0E-4018-D5EF-996C-BE3153E0C19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09827" y="7169470"/>
              <a:ext cx="91440" cy="9144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275E794-9A3F-7F93-0F84-FA8EF4F3526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83330" y="7169470"/>
              <a:ext cx="116665" cy="9144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F5300C8-A7B0-3D1B-451D-74E04A92C08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453309" y="7169470"/>
              <a:ext cx="94593" cy="9144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11A00E4C-6B46-E27F-70ED-69BECE46B50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59610" y="7169470"/>
              <a:ext cx="129277" cy="91440"/>
            </a:xfrm>
            <a:prstGeom prst="rect">
              <a:avLst/>
            </a:prstGeom>
          </p:spPr>
        </p:pic>
      </p:grpSp>
      <p:sp>
        <p:nvSpPr>
          <p:cNvPr id="18" name="LinkedIn link">
            <a:hlinkClick r:id="rId16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A7AD2F6-8930-EAD4-8007-1E1C320737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038202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acebook link">
            <a:hlinkClick r:id="rId17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A8E2657-A9FE-0136-D36C-1E983CD756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67650" y="6658758"/>
            <a:ext cx="85243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X (formerly Twitter) link">
            <a:hlinkClick r:id="rId18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CB541B2-730E-B93C-394B-FC65C2FCA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587258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YouTube link">
            <a:hlinkClick r:id="rId19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F8C7CFE-9070-FE8D-F809-83F36A51C3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288358" y="6658758"/>
            <a:ext cx="13716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Instagram link">
            <a:hlinkClick r:id="rId2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C894768-08F9-1568-652E-998D3F61DD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459405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WeChat link">
            <a:hlinkClick r:id="rId21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CB117C3-C585-3A02-6120-D54620FCA4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708089" y="6658758"/>
            <a:ext cx="122702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agline">
            <a:extLst>
              <a:ext uri="{FF2B5EF4-FFF2-40B4-BE49-F238E27FC236}">
                <a16:creationId xmlns:a16="http://schemas.microsoft.com/office/drawing/2014/main" id="{47F1D431-3F82-87F9-6A8A-829967D46B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691348" y="4262023"/>
            <a:ext cx="358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ENABLING the FUTURE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6C9786-4606-5B41-8A1D-77DFE32B37B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2250828" y="3924881"/>
            <a:ext cx="2468880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Logo">
            <a:extLst>
              <a:ext uri="{FF2B5EF4-FFF2-40B4-BE49-F238E27FC236}">
                <a16:creationId xmlns:a16="http://schemas.microsoft.com/office/drawing/2014/main" id="{61CEC72F-D492-5DB5-E605-087746652A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52893" y="1935070"/>
            <a:ext cx="4464751" cy="1661879"/>
          </a:xfrm>
          <a:prstGeom prst="rect">
            <a:avLst/>
          </a:prstGeom>
          <a:effectLst/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9260659-240B-2F94-09B5-DE96A0F097EC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>
          <a:xfrm>
            <a:off x="11285220" y="5893870"/>
            <a:ext cx="640080" cy="640080"/>
            <a:chOff x="2667000" y="0"/>
            <a:chExt cx="6858000" cy="685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487DEF-4ABD-47C9-5293-0A126C7061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746794" y="67378"/>
              <a:ext cx="6705213" cy="6737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dirty="0"/>
            </a:p>
          </p:txBody>
        </p:sp>
        <p:pic>
          <p:nvPicPr>
            <p:cNvPr id="31" name="Picture 30" descr="A qr code with a logo&#10;&#10;Description automatically generated">
              <a:extLst>
                <a:ext uri="{FF2B5EF4-FFF2-40B4-BE49-F238E27FC236}">
                  <a16:creationId xmlns:a16="http://schemas.microsoft.com/office/drawing/2014/main" id="{63635033-1878-A361-C856-0B893DCFBDD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1273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B1BE-AB8A-D9A5-F7E6-9839416C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91CF10-A714-4660-D474-1E12D92866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74320" y="1005840"/>
            <a:ext cx="11658600" cy="411480"/>
          </a:xfrm>
        </p:spPr>
        <p:txBody>
          <a:bodyPr tIns="0"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2B394-3268-53C7-04E0-D582E375B5A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4638" y="1463040"/>
            <a:ext cx="116586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071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B1BE-AB8A-D9A5-F7E6-9839416C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91CF10-A714-4660-D474-1E12D92866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74320" y="1005840"/>
            <a:ext cx="11658600" cy="411480"/>
          </a:xfrm>
        </p:spPr>
        <p:txBody>
          <a:bodyPr tIns="0"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13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Left,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1234440"/>
            <a:ext cx="6044184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01384" y="1335024"/>
            <a:ext cx="5687568" cy="51206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02797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8736" y="1234440"/>
            <a:ext cx="6044184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35024"/>
            <a:ext cx="5687568" cy="51206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428016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3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border&#10;&#10;Description automatically generated">
            <a:extLst>
              <a:ext uri="{FF2B5EF4-FFF2-40B4-BE49-F238E27FC236}">
                <a16:creationId xmlns:a16="http://schemas.microsoft.com/office/drawing/2014/main" id="{D1E068E7-71B8-6CA7-4E33-D9607C3A07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4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56"/>
            <a:ext cx="12192000" cy="6849688"/>
          </a:xfrm>
          <a:prstGeom prst="rect">
            <a:avLst/>
          </a:prstGeom>
        </p:spPr>
      </p:pic>
      <p:pic>
        <p:nvPicPr>
          <p:cNvPr id="7" name="Logo - Footer">
            <a:extLst>
              <a:ext uri="{FF2B5EF4-FFF2-40B4-BE49-F238E27FC236}">
                <a16:creationId xmlns:a16="http://schemas.microsoft.com/office/drawing/2014/main" id="{3E56DF82-8448-8BD9-C22E-038FB07740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80EDC7-6213-C062-A493-119D986E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3F555-A8FA-E2AF-37B5-9BDF7E866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20" y="1234440"/>
            <a:ext cx="11658600" cy="5212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39337AC8-82F6-646D-128B-59A488346B72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A7A211B0-7618-A1B6-10D9-FE769758047D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47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50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705" r:id="rId29"/>
    <p:sldLayoutId id="2147483706" r:id="rId30"/>
    <p:sldLayoutId id="2147483688" r:id="rId31"/>
    <p:sldLayoutId id="2147483686" r:id="rId32"/>
    <p:sldLayoutId id="2147483653" r:id="rId33"/>
    <p:sldLayoutId id="2147483687" r:id="rId34"/>
    <p:sldLayoutId id="2147483652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656" r:id="rId49"/>
    <p:sldLayoutId id="2147483689" r:id="rId50"/>
    <p:sldLayoutId id="2147483690" r:id="rId51"/>
    <p:sldLayoutId id="2147483691" r:id="rId5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SzPct val="75000"/>
        <a:buFont typeface="Segoe UI Symbol" panose="020B0502040204020203" pitchFamily="34" charset="0"/>
        <a:buChar char="▶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defTabSz="914400" rtl="0" eaLnBrk="1" latinLnBrk="0" hangingPunct="1">
        <a:lnSpc>
          <a:spcPct val="90000"/>
        </a:lnSpc>
        <a:spcBef>
          <a:spcPts val="300"/>
        </a:spcBef>
        <a:buClr>
          <a:schemeClr val="accent1"/>
        </a:buClr>
        <a:buSzPct val="75000"/>
        <a:buFont typeface="Segoe UI Symbol" panose="020B0502040204020203" pitchFamily="34" charset="0"/>
        <a:buChar char="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74320" algn="l" defTabSz="914400" rtl="0" eaLnBrk="1" latinLnBrk="0" hangingPunct="1">
        <a:lnSpc>
          <a:spcPct val="90000"/>
        </a:lnSpc>
        <a:spcBef>
          <a:spcPts val="300"/>
        </a:spcBef>
        <a:buClr>
          <a:schemeClr val="accent1"/>
        </a:buClr>
        <a:buSzPct val="75000"/>
        <a:buFont typeface="Segoe UI Symbol" panose="020B0502040204020203" pitchFamily="34" charset="0"/>
        <a:buChar char="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74320" algn="l" defTabSz="914400" rtl="0" eaLnBrk="1" latinLnBrk="0" hangingPunct="1">
        <a:lnSpc>
          <a:spcPct val="90000"/>
        </a:lnSpc>
        <a:spcBef>
          <a:spcPts val="300"/>
        </a:spcBef>
        <a:buClr>
          <a:schemeClr val="accent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 Symbol" panose="020B0502040204020203" pitchFamily="34" charset="0"/>
        <a:buChar char="▸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 Symbol" panose="020B0502040204020203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0" hangingPunct="1">
        <a:lnSpc>
          <a:spcPct val="90000"/>
        </a:lnSpc>
        <a:spcBef>
          <a:spcPts val="300"/>
        </a:spcBef>
        <a:buClr>
          <a:schemeClr val="accent1"/>
        </a:buClr>
        <a:buFont typeface="Segoe UI Symbol" panose="020B0502040204020203" pitchFamily="34" charset="0"/>
        <a:buChar char="›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lnSpc>
          <a:spcPct val="90000"/>
        </a:lnSpc>
        <a:spcBef>
          <a:spcPts val="200"/>
        </a:spcBef>
        <a:buFont typeface="Segoe UI Symbol" panose="020B0502040204020203" pitchFamily="34" charset="0"/>
        <a:buChar char="▪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228600" algn="l" defTabSz="914400" rtl="0" eaLnBrk="1" latinLnBrk="0" hangingPunct="1">
        <a:lnSpc>
          <a:spcPct val="90000"/>
        </a:lnSpc>
        <a:spcBef>
          <a:spcPts val="300"/>
        </a:spcBef>
        <a:buFont typeface="Segoe UI Symbol" panose="020B0502040204020203" pitchFamily="34" charset="0"/>
        <a:buChar char="▫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DE53C"/>
          </p15:clr>
        </p15:guide>
        <p15:guide id="2" pos="168" userDrawn="1">
          <p15:clr>
            <a:srgbClr val="F26B43"/>
          </p15:clr>
        </p15:guide>
        <p15:guide id="3" pos="3840" userDrawn="1">
          <p15:clr>
            <a:srgbClr val="FDE53C"/>
          </p15:clr>
        </p15:guide>
        <p15:guide id="4" pos="240" userDrawn="1">
          <p15:clr>
            <a:srgbClr val="5ACBF0"/>
          </p15:clr>
        </p15:guide>
        <p15:guide id="5" pos="7512" userDrawn="1">
          <p15:clr>
            <a:srgbClr val="F26B43"/>
          </p15:clr>
        </p15:guide>
        <p15:guide id="6" pos="7440" userDrawn="1">
          <p15:clr>
            <a:srgbClr val="5ACBF0"/>
          </p15:clr>
        </p15:guide>
        <p15:guide id="7" orient="horz" pos="144" userDrawn="1">
          <p15:clr>
            <a:srgbClr val="F26B43"/>
          </p15:clr>
        </p15:guide>
        <p15:guide id="8" orient="horz" pos="216" userDrawn="1">
          <p15:clr>
            <a:srgbClr val="5ACBF0"/>
          </p15:clr>
        </p15:guide>
        <p15:guide id="10" orient="horz" pos="4080" userDrawn="1">
          <p15:clr>
            <a:srgbClr val="F26B43"/>
          </p15:clr>
        </p15:guide>
        <p15:guide id="11" orient="horz" pos="4008" userDrawn="1">
          <p15:clr>
            <a:srgbClr val="5ACBF0"/>
          </p15:clr>
        </p15:guide>
        <p15:guide id="12" orient="horz" pos="720" userDrawn="1">
          <p15:clr>
            <a:srgbClr val="5ACBF0"/>
          </p15:clr>
        </p15:guide>
        <p15:guide id="13" orient="horz" pos="792" userDrawn="1">
          <p15:clr>
            <a:srgbClr val="F26B43"/>
          </p15:clr>
        </p15:guide>
        <p15:guide id="15" orient="horz" pos="86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120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9BCA8-85FA-882B-9CCD-B826E91AC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97295C-E8B8-9A10-A911-0EA9FC51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this problems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72C39F-6FEE-8795-3425-202F80183A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1" y="1234440"/>
            <a:ext cx="4187951" cy="2258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Many companies find solution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Google released Gemini 1.5</a:t>
            </a:r>
          </a:p>
        </p:txBody>
      </p:sp>
      <p:pic>
        <p:nvPicPr>
          <p:cNvPr id="3074" name="Picture 2" descr="Reasoning across a 402-page transcript | Gemini 1.5 Pro Demo">
            <a:extLst>
              <a:ext uri="{FF2B5EF4-FFF2-40B4-BE49-F238E27FC236}">
                <a16:creationId xmlns:a16="http://schemas.microsoft.com/office/drawing/2014/main" id="{ECF1AAC9-3EE2-CD81-8135-03AEB0173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896" y="1453896"/>
            <a:ext cx="6803136" cy="425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1714947-B57D-9CE5-7ECE-E444B4E963FA}"/>
              </a:ext>
            </a:extLst>
          </p:cNvPr>
          <p:cNvSpPr txBox="1">
            <a:spLocks/>
          </p:cNvSpPr>
          <p:nvPr/>
        </p:nvSpPr>
        <p:spPr>
          <a:xfrm>
            <a:off x="274320" y="3493008"/>
            <a:ext cx="4187951" cy="22585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sz="2400" dirty="0"/>
              <a:t>GenAI offers many things, but, it still needs human intervention</a:t>
            </a: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sz="2400" dirty="0"/>
              <a:t> Agentic AI released</a:t>
            </a:r>
          </a:p>
        </p:txBody>
      </p:sp>
    </p:spTree>
    <p:extLst>
      <p:ext uri="{BB962C8B-B14F-4D97-AF65-F5344CB8AC3E}">
        <p14:creationId xmlns:p14="http://schemas.microsoft.com/office/powerpoint/2010/main" val="1161750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2ED03-5100-01F4-E6F0-872AF5261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3A0C05-F031-24C6-7719-F637317B7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016" y="1234440"/>
            <a:ext cx="7232904" cy="2542032"/>
          </a:xfrm>
        </p:spPr>
        <p:txBody>
          <a:bodyPr/>
          <a:lstStyle/>
          <a:p>
            <a:r>
              <a:rPr lang="en-US" dirty="0"/>
              <a:t>The upgrade from GenAI to Agentic AI</a:t>
            </a:r>
          </a:p>
        </p:txBody>
      </p:sp>
    </p:spTree>
    <p:extLst>
      <p:ext uri="{BB962C8B-B14F-4D97-AF65-F5344CB8AC3E}">
        <p14:creationId xmlns:p14="http://schemas.microsoft.com/office/powerpoint/2010/main" val="1096348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C83E6-2A36-587F-C1FC-9DB098FF2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227A08-765D-A7F9-B806-0B4874D4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388659-264D-0512-4A28-5B8354C7050C}"/>
              </a:ext>
            </a:extLst>
          </p:cNvPr>
          <p:cNvSpPr txBox="1">
            <a:spLocks/>
          </p:cNvSpPr>
          <p:nvPr/>
        </p:nvSpPr>
        <p:spPr>
          <a:xfrm>
            <a:off x="274320" y="1348732"/>
            <a:ext cx="5285723" cy="418430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Agentic AI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Goad-driven – understands and works toward objectives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Autonomous – acts without step-by-step instructions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Planning – creates and executes multi-step workflows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Adaptive – monitors progress and adjusts actions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8F67C6-9E9F-5773-6ED1-549A63B89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767" y="1165360"/>
            <a:ext cx="5972153" cy="471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7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B98AD-F7C5-FA7A-5520-6ACB60F1D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07E1B9-3C27-2778-F282-BADB34406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Agentic AI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CA8F240-88CF-AAC9-A31A-E8B16B4E0516}"/>
              </a:ext>
            </a:extLst>
          </p:cNvPr>
          <p:cNvSpPr txBox="1">
            <a:spLocks/>
          </p:cNvSpPr>
          <p:nvPr/>
        </p:nvSpPr>
        <p:spPr>
          <a:xfrm>
            <a:off x="274320" y="1348732"/>
            <a:ext cx="5285723" cy="418430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Four steps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Perceive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Reason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Act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Learn</a:t>
            </a:r>
          </a:p>
          <a:p>
            <a:pPr marL="274320" lvl="1" indent="0">
              <a:lnSpc>
                <a:spcPct val="150000"/>
              </a:lnSpc>
              <a:buNone/>
            </a:pPr>
            <a:r>
              <a:rPr lang="en-US" dirty="0"/>
              <a:t>=&gt; Operate like a center where interact with user, data, big data and action learning process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6992F9-2891-8DDC-65D5-5BFCC224B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043" y="637748"/>
            <a:ext cx="5886466" cy="558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49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5BF85-0273-5A69-4B82-4CEAF7352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B61F5-0874-88A1-2556-324C72B23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Agentic AI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03EB46-14D7-6996-5BE9-452B057C5EE0}"/>
              </a:ext>
            </a:extLst>
          </p:cNvPr>
          <p:cNvSpPr txBox="1">
            <a:spLocks/>
          </p:cNvSpPr>
          <p:nvPr/>
        </p:nvSpPr>
        <p:spPr>
          <a:xfrm>
            <a:off x="274320" y="1348732"/>
            <a:ext cx="5285723" cy="17236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GenAI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Fast Answer, immediately - &gt; but sometimes it has wrong answer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5F4C45-D8AD-AD0E-8A7F-2EDA041C0A98}"/>
              </a:ext>
            </a:extLst>
          </p:cNvPr>
          <p:cNvSpPr txBox="1">
            <a:spLocks/>
          </p:cNvSpPr>
          <p:nvPr/>
        </p:nvSpPr>
        <p:spPr>
          <a:xfrm>
            <a:off x="274319" y="2922666"/>
            <a:ext cx="5285723" cy="172365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Chain of thought term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Thinking first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Draft each step carefully before staring the actual work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80CC2C-3BD6-D48D-DE44-40F4554A2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088" y="1042416"/>
            <a:ext cx="6419088" cy="4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43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7080A-F13A-0C82-C8D6-35FFBFD81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135DA-AE91-0874-57E7-1C9F8CEFF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Agentic AI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672FE43-9810-1D92-B56A-86D30D0F725E}"/>
              </a:ext>
            </a:extLst>
          </p:cNvPr>
          <p:cNvSpPr txBox="1">
            <a:spLocks/>
          </p:cNvSpPr>
          <p:nvPr/>
        </p:nvSpPr>
        <p:spPr>
          <a:xfrm>
            <a:off x="274320" y="1348732"/>
            <a:ext cx="5285723" cy="172365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GenAI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Fast Answer, immediately - &gt; but sometimes it has wrong answer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3A8C91-6E7B-A5CB-8DE9-FE17F0052832}"/>
              </a:ext>
            </a:extLst>
          </p:cNvPr>
          <p:cNvSpPr txBox="1">
            <a:spLocks/>
          </p:cNvSpPr>
          <p:nvPr/>
        </p:nvSpPr>
        <p:spPr>
          <a:xfrm>
            <a:off x="274319" y="2922666"/>
            <a:ext cx="5285723" cy="172365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Chain of thought term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Thinking first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Draft each step carefully before staring the actual work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3A6E3F-583E-0950-745E-A883A2108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088" y="1042416"/>
            <a:ext cx="6419088" cy="4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98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C4A8E-4742-0F13-6665-0A32890B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B44CC7-CA5C-98E1-49EC-A2542F98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/>
          <a:lstStyle/>
          <a:p>
            <a:r>
              <a:rPr lang="en-US" dirty="0"/>
              <a:t>Applications &amp; Future of Agentic AI</a:t>
            </a:r>
          </a:p>
        </p:txBody>
      </p:sp>
    </p:spTree>
    <p:extLst>
      <p:ext uri="{BB962C8B-B14F-4D97-AF65-F5344CB8AC3E}">
        <p14:creationId xmlns:p14="http://schemas.microsoft.com/office/powerpoint/2010/main" val="2680890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3B13E-0EC9-5CE4-8385-E534E9913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1960FD-0A45-B847-60F6-3BBB9382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 Applications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F238BE-1EF5-2C60-5429-B6AF66E97E53}"/>
              </a:ext>
            </a:extLst>
          </p:cNvPr>
          <p:cNvSpPr txBox="1">
            <a:spLocks/>
          </p:cNvSpPr>
          <p:nvPr/>
        </p:nvSpPr>
        <p:spPr>
          <a:xfrm>
            <a:off x="365759" y="1592263"/>
            <a:ext cx="5285723" cy="289744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Manufacture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Automated monitoring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Anomaly detection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Optimizing automated processes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Predictive analytics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7170" name="Picture 2" descr="What Is the Future of AI in Manufacturing? - Azumuta">
            <a:extLst>
              <a:ext uri="{FF2B5EF4-FFF2-40B4-BE49-F238E27FC236}">
                <a16:creationId xmlns:a16="http://schemas.microsoft.com/office/drawing/2014/main" id="{E3283695-2C4B-AB53-3072-78A7101BA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76" y="1262283"/>
            <a:ext cx="6364224" cy="400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596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1E49E-BA04-C668-7704-6F867B65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9D8E98-B8EC-DEE1-6782-08774ED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Agentic AI Future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11A7B7-FB08-3119-BBFA-5C325154BCEE}"/>
              </a:ext>
            </a:extLst>
          </p:cNvPr>
          <p:cNvSpPr txBox="1">
            <a:spLocks/>
          </p:cNvSpPr>
          <p:nvPr/>
        </p:nvSpPr>
        <p:spPr>
          <a:xfrm>
            <a:off x="384047" y="1541078"/>
            <a:ext cx="5285723" cy="4439097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/>
              <a:t>Creating outstanding competitive advantage</a:t>
            </a:r>
          </a:p>
          <a:p>
            <a:pPr>
              <a:lnSpc>
                <a:spcPct val="150000"/>
              </a:lnSpc>
            </a:pPr>
            <a:r>
              <a:rPr lang="en-US"/>
              <a:t>A chance to move in sync with the world</a:t>
            </a:r>
          </a:p>
          <a:p>
            <a:pPr>
              <a:lnSpc>
                <a:spcPct val="150000"/>
              </a:lnSpc>
            </a:pPr>
            <a:r>
              <a:rPr lang="en-US"/>
              <a:t>Massive AI power = New opportunities for early adopters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8194" name="Picture 2" descr="Agentic AI: A deep dive into the future of automation | VentureBeat">
            <a:extLst>
              <a:ext uri="{FF2B5EF4-FFF2-40B4-BE49-F238E27FC236}">
                <a16:creationId xmlns:a16="http://schemas.microsoft.com/office/drawing/2014/main" id="{B504B406-C86C-8C54-8064-6E4BF418D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32" y="457201"/>
            <a:ext cx="4769358" cy="272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gentic AI: Shaping Enterprise Efficiency and Decisions - Navikenz">
            <a:extLst>
              <a:ext uri="{FF2B5EF4-FFF2-40B4-BE49-F238E27FC236}">
                <a16:creationId xmlns:a16="http://schemas.microsoft.com/office/drawing/2014/main" id="{7C946804-075E-EB8E-4F20-63DCC6B92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32" y="3328853"/>
            <a:ext cx="4769358" cy="293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48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5BBD-3982-49CD-AD58-1B76797C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041" y="216327"/>
            <a:ext cx="1507613" cy="1005840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FCD2AA3-263A-B76D-8667-A4D036748A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" b="583"/>
          <a:stretch/>
        </p:blipFill>
        <p:spPr>
          <a:xfrm>
            <a:off x="3592487" y="1304340"/>
            <a:ext cx="5687568" cy="5120640"/>
          </a:xfrm>
        </p:spPr>
      </p:pic>
    </p:spTree>
    <p:extLst>
      <p:ext uri="{BB962C8B-B14F-4D97-AF65-F5344CB8AC3E}">
        <p14:creationId xmlns:p14="http://schemas.microsoft.com/office/powerpoint/2010/main" val="1966137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>
            <a:extLst>
              <a:ext uri="{FF2B5EF4-FFF2-40B4-BE49-F238E27FC236}">
                <a16:creationId xmlns:a16="http://schemas.microsoft.com/office/drawing/2014/main" id="{D69963B4-0559-B3FE-25ED-A91E1FBB9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7111" y="3840480"/>
            <a:ext cx="6588187" cy="1630524"/>
          </a:xfrm>
        </p:spPr>
        <p:txBody>
          <a:bodyPr/>
          <a:lstStyle/>
          <a:p>
            <a:r>
              <a:rPr lang="en-US" dirty="0"/>
              <a:t>Le Tuan Hung l  Agentic AI the next through of Generative AI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868BC796-E56F-E154-7617-3090B56B3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7110" y="1234441"/>
            <a:ext cx="6588188" cy="2537460"/>
          </a:xfrm>
        </p:spPr>
        <p:txBody>
          <a:bodyPr>
            <a:normAutofit/>
          </a:bodyPr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23767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336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9025CF-63C4-5FA2-12D3-F7344C45B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 – The Next Breakthrough After GenAI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D7E2FC0-BE8F-D8E1-CBAF-7D7614AF6D90}"/>
              </a:ext>
            </a:extLst>
          </p:cNvPr>
          <p:cNvSpPr/>
          <p:nvPr/>
        </p:nvSpPr>
        <p:spPr>
          <a:xfrm>
            <a:off x="1269923" y="1381192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1. Why is there an explosion of AI ? 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3066BB18-4392-7FBD-2B3C-ACD89B140E28}"/>
              </a:ext>
            </a:extLst>
          </p:cNvPr>
          <p:cNvSpPr/>
          <p:nvPr/>
        </p:nvSpPr>
        <p:spPr>
          <a:xfrm>
            <a:off x="1269923" y="2031213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2. Why is GenAI not enough ?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F688F4D-4E4C-ADAF-1C60-FAA1E8F9C66E}"/>
              </a:ext>
            </a:extLst>
          </p:cNvPr>
          <p:cNvSpPr/>
          <p:nvPr/>
        </p:nvSpPr>
        <p:spPr>
          <a:xfrm>
            <a:off x="1269923" y="2681234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3. The upgrade from GenAI to Agentic AI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0EE92FBD-7029-D415-F6D7-6A86A1588E4F}"/>
              </a:ext>
            </a:extLst>
          </p:cNvPr>
          <p:cNvSpPr/>
          <p:nvPr/>
        </p:nvSpPr>
        <p:spPr>
          <a:xfrm>
            <a:off x="1269923" y="3331255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4. Applications &amp; Future of Agentic AI</a:t>
            </a: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577BC755-0A58-1841-4DFC-3BBD61B165C6}"/>
              </a:ext>
            </a:extLst>
          </p:cNvPr>
          <p:cNvSpPr/>
          <p:nvPr/>
        </p:nvSpPr>
        <p:spPr>
          <a:xfrm>
            <a:off x="1269923" y="3981276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5. Q&amp;A</a:t>
            </a:r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E2188762-3ABD-8DE2-53C9-5B5E3DAE26DF}"/>
              </a:ext>
            </a:extLst>
          </p:cNvPr>
          <p:cNvCxnSpPr>
            <a:cxnSpLocks/>
          </p:cNvCxnSpPr>
          <p:nvPr/>
        </p:nvCxnSpPr>
        <p:spPr>
          <a:xfrm flipH="1">
            <a:off x="1220415" y="1812498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CB7B4E88-A37C-AA33-422B-9EBA0DC320C5}"/>
              </a:ext>
            </a:extLst>
          </p:cNvPr>
          <p:cNvCxnSpPr>
            <a:cxnSpLocks/>
          </p:cNvCxnSpPr>
          <p:nvPr/>
        </p:nvCxnSpPr>
        <p:spPr>
          <a:xfrm flipH="1">
            <a:off x="1220415" y="2462519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51645179-A511-DE09-495B-D7F8933D2403}"/>
              </a:ext>
            </a:extLst>
          </p:cNvPr>
          <p:cNvCxnSpPr>
            <a:cxnSpLocks/>
          </p:cNvCxnSpPr>
          <p:nvPr/>
        </p:nvCxnSpPr>
        <p:spPr>
          <a:xfrm flipH="1">
            <a:off x="1220415" y="3112540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7AB92683-E8B2-B17C-DC5E-B0C46978D74D}"/>
              </a:ext>
            </a:extLst>
          </p:cNvPr>
          <p:cNvCxnSpPr>
            <a:cxnSpLocks/>
          </p:cNvCxnSpPr>
          <p:nvPr/>
        </p:nvCxnSpPr>
        <p:spPr>
          <a:xfrm flipH="1">
            <a:off x="1220415" y="3762561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C4A1E2F-FFE1-B80E-69AE-813511FC722F}"/>
              </a:ext>
            </a:extLst>
          </p:cNvPr>
          <p:cNvCxnSpPr>
            <a:cxnSpLocks/>
          </p:cNvCxnSpPr>
          <p:nvPr/>
        </p:nvCxnSpPr>
        <p:spPr>
          <a:xfrm flipH="1">
            <a:off x="1220415" y="4412582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8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1DB498-300F-C29B-30BF-E8BCFC905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016" y="1234440"/>
            <a:ext cx="7232904" cy="2542032"/>
          </a:xfrm>
        </p:spPr>
        <p:txBody>
          <a:bodyPr/>
          <a:lstStyle/>
          <a:p>
            <a:r>
              <a:rPr lang="en-US" dirty="0"/>
              <a:t>Why is there an explosion of AI</a:t>
            </a:r>
          </a:p>
        </p:txBody>
      </p:sp>
    </p:spTree>
    <p:extLst>
      <p:ext uri="{BB962C8B-B14F-4D97-AF65-F5344CB8AC3E}">
        <p14:creationId xmlns:p14="http://schemas.microsoft.com/office/powerpoint/2010/main" val="304595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50BF11-6115-4436-04D0-2C426B26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2" y="403838"/>
            <a:ext cx="11658600" cy="1005840"/>
          </a:xfrm>
        </p:spPr>
        <p:txBody>
          <a:bodyPr>
            <a:normAutofit/>
          </a:bodyPr>
          <a:lstStyle/>
          <a:p>
            <a:r>
              <a:rPr lang="en-US" dirty="0"/>
              <a:t>Why is there an explosion of AI</a:t>
            </a:r>
          </a:p>
        </p:txBody>
      </p:sp>
      <p:pic>
        <p:nvPicPr>
          <p:cNvPr id="2050" name="Picture 2" descr="Sự bùng nổ của công nghệ AI ảnh hưởng thế nào đến công việc của bạn? | Báo  Nhân Dân điện tử">
            <a:extLst>
              <a:ext uri="{FF2B5EF4-FFF2-40B4-BE49-F238E27FC236}">
                <a16:creationId xmlns:a16="http://schemas.microsoft.com/office/drawing/2014/main" id="{DAADEEF0-65C3-F404-C896-EF6E3D53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23" y="1272518"/>
            <a:ext cx="4434943" cy="249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ự bùng nổ của GenAI: Cơ hội và thách thức - VnEconomy">
            <a:extLst>
              <a:ext uri="{FF2B5EF4-FFF2-40B4-BE49-F238E27FC236}">
                <a16:creationId xmlns:a16="http://schemas.microsoft.com/office/drawing/2014/main" id="{305FF1A5-E133-EE47-48BA-CAE98AD9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23" y="3926587"/>
            <a:ext cx="4434942" cy="244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416EF35-2C07-BC8E-05EE-CB0B0A25B7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052" y="1542202"/>
            <a:ext cx="5614851" cy="1626214"/>
          </a:xfrm>
        </p:spPr>
        <p:txBody>
          <a:bodyPr>
            <a:normAutofit/>
          </a:bodyPr>
          <a:lstStyle/>
          <a:p>
            <a:r>
              <a:rPr lang="en-US" dirty="0"/>
              <a:t>Before 2017</a:t>
            </a:r>
          </a:p>
          <a:p>
            <a:pPr lvl="1"/>
            <a:r>
              <a:rPr lang="en-US" dirty="0"/>
              <a:t>Can’t read big data from human</a:t>
            </a:r>
          </a:p>
          <a:p>
            <a:pPr lvl="1"/>
            <a:r>
              <a:rPr lang="en-US" dirty="0"/>
              <a:t>Read sequentially =&gt; Very low</a:t>
            </a:r>
          </a:p>
          <a:p>
            <a:pPr lvl="1"/>
            <a:r>
              <a:rPr lang="en-US" dirty="0"/>
              <a:t>Human language is very ironic</a:t>
            </a:r>
          </a:p>
          <a:p>
            <a:pPr lvl="1"/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C23EECB-64FB-AB80-9DF2-494ABBF1DBA5}"/>
              </a:ext>
            </a:extLst>
          </p:cNvPr>
          <p:cNvSpPr txBox="1">
            <a:spLocks/>
          </p:cNvSpPr>
          <p:nvPr/>
        </p:nvSpPr>
        <p:spPr>
          <a:xfrm>
            <a:off x="641052" y="3300940"/>
            <a:ext cx="6189517" cy="1626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sz="1867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 can’t fit the laptop into the bag because it’s too </a:t>
            </a:r>
            <a:r>
              <a:rPr lang="en-US" sz="1867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big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sz="1867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 can’t fit the laptop into the bag because it’s too </a:t>
            </a:r>
            <a:r>
              <a:rPr lang="en-US" sz="1867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small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13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0BB23-C492-B2BD-2D4B-7A9DDAB5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there an explosion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BED2-E5BF-E12A-32E5-AC7A887A1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234439"/>
            <a:ext cx="5285723" cy="1453897"/>
          </a:xfrm>
        </p:spPr>
        <p:txBody>
          <a:bodyPr>
            <a:normAutofit/>
          </a:bodyPr>
          <a:lstStyle/>
          <a:p>
            <a:r>
              <a:rPr lang="en-US" dirty="0"/>
              <a:t>Transformer</a:t>
            </a:r>
          </a:p>
          <a:p>
            <a:pPr lvl="1"/>
            <a:r>
              <a:rPr lang="en-US" dirty="0"/>
              <a:t>Read the entire context</a:t>
            </a:r>
          </a:p>
          <a:p>
            <a:pPr lvl="1"/>
            <a:r>
              <a:rPr lang="en-US" dirty="0"/>
              <a:t>Find the relation between words</a:t>
            </a:r>
          </a:p>
          <a:p>
            <a:pPr lvl="1"/>
            <a:r>
              <a:rPr lang="en-US" dirty="0"/>
              <a:t>Undergoes multiple layers of analysis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EA015C-1EFB-A2BD-B536-86D18D96FD0B}"/>
              </a:ext>
            </a:extLst>
          </p:cNvPr>
          <p:cNvSpPr txBox="1">
            <a:spLocks/>
          </p:cNvSpPr>
          <p:nvPr/>
        </p:nvSpPr>
        <p:spPr>
          <a:xfrm>
            <a:off x="274320" y="2913887"/>
            <a:ext cx="5285723" cy="1453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Solve problems</a:t>
            </a:r>
          </a:p>
          <a:p>
            <a:pPr lvl="1"/>
            <a:r>
              <a:rPr lang="en-US" dirty="0"/>
              <a:t>Solving the data access problem</a:t>
            </a:r>
          </a:p>
          <a:p>
            <a:pPr lvl="1"/>
            <a:r>
              <a:rPr lang="en-US" dirty="0"/>
              <a:t>Need GPU process</a:t>
            </a:r>
          </a:p>
          <a:p>
            <a:pPr marL="274320" lvl="1" indent="0">
              <a:buNone/>
            </a:pPr>
            <a:r>
              <a:rPr lang="en-US" dirty="0"/>
              <a:t>=&gt; NVIDIA explodes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1026" name="Picture 2" descr="Nvidia revenue by specialized market FY2025| Statista">
            <a:extLst>
              <a:ext uri="{FF2B5EF4-FFF2-40B4-BE49-F238E27FC236}">
                <a16:creationId xmlns:a16="http://schemas.microsoft.com/office/drawing/2014/main" id="{87EF9653-3D0E-1121-1BE1-FAAB6A90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041" y="1245793"/>
            <a:ext cx="5927407" cy="436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6B6372-676E-8960-A94E-A019EFE94BB5}"/>
              </a:ext>
            </a:extLst>
          </p:cNvPr>
          <p:cNvSpPr txBox="1">
            <a:spLocks/>
          </p:cNvSpPr>
          <p:nvPr/>
        </p:nvSpPr>
        <p:spPr>
          <a:xfrm>
            <a:off x="323319" y="4511039"/>
            <a:ext cx="5285723" cy="1453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 companies join, and that is the main reason explosion of AI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8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D494C-BE60-DF6B-00B8-46288AD07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20D1C-0A18-7AFA-24D5-DEC2F1810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016" y="1234440"/>
            <a:ext cx="7232904" cy="2542032"/>
          </a:xfrm>
        </p:spPr>
        <p:txBody>
          <a:bodyPr/>
          <a:lstStyle/>
          <a:p>
            <a:r>
              <a:rPr lang="en-US" dirty="0"/>
              <a:t>Why is GenAI not enough</a:t>
            </a:r>
          </a:p>
        </p:txBody>
      </p:sp>
    </p:spTree>
    <p:extLst>
      <p:ext uri="{BB962C8B-B14F-4D97-AF65-F5344CB8AC3E}">
        <p14:creationId xmlns:p14="http://schemas.microsoft.com/office/powerpoint/2010/main" val="73241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3875BA-E2E0-45EF-BC92-473848D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development of GenAI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2ECDB-16D3-403D-978A-908920FF47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1923008"/>
            <a:ext cx="5614851" cy="2566696"/>
          </a:xfrm>
        </p:spPr>
        <p:txBody>
          <a:bodyPr>
            <a:normAutofit/>
          </a:bodyPr>
          <a:lstStyle/>
          <a:p>
            <a:r>
              <a:rPr lang="en-US" dirty="0"/>
              <a:t>In 2022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Chat GPT was created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Chat interface, like a human	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100 million users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Change the way learn and work</a:t>
            </a:r>
          </a:p>
          <a:p>
            <a:pPr lvl="1"/>
            <a:endParaRPr lang="en-US" dirty="0"/>
          </a:p>
        </p:txBody>
      </p:sp>
      <p:pic>
        <p:nvPicPr>
          <p:cNvPr id="2050" name="Picture 2" descr="Chat GPT là gì và cách sử dụng như thế nào? - Thang máy Việt Đông Hải">
            <a:extLst>
              <a:ext uri="{FF2B5EF4-FFF2-40B4-BE49-F238E27FC236}">
                <a16:creationId xmlns:a16="http://schemas.microsoft.com/office/drawing/2014/main" id="{F4A69304-A2A3-1F45-DF43-5272910F8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384" y="1344168"/>
            <a:ext cx="6314543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73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3FEC8-84C0-8F17-DA68-27495D2F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C364FF-62D2-551F-DA7A-BD897F98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56616"/>
            <a:ext cx="11658600" cy="1005840"/>
          </a:xfrm>
        </p:spPr>
        <p:txBody>
          <a:bodyPr vert="horz" lIns="91440" tIns="45720" rIns="91440" bIns="9144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The problems of GenAI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716444E-AB02-C610-A952-FECAB9264EA0}"/>
              </a:ext>
            </a:extLst>
          </p:cNvPr>
          <p:cNvSpPr txBox="1">
            <a:spLocks/>
          </p:cNvSpPr>
          <p:nvPr/>
        </p:nvSpPr>
        <p:spPr>
          <a:xfrm>
            <a:off x="381000" y="1769211"/>
            <a:ext cx="5715000" cy="498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Hallucination</a:t>
            </a:r>
          </a:p>
          <a:p>
            <a:pPr marL="274320" lvl="1">
              <a:spcBef>
                <a:spcPts val="900"/>
              </a:spcBef>
              <a:buFont typeface="Segoe UI Symbol" panose="020B0502040204020203" pitchFamily="34" charset="0"/>
              <a:buChar char="▶"/>
            </a:pPr>
            <a:r>
              <a:rPr lang="en-US" sz="2200" dirty="0"/>
              <a:t>Context window</a:t>
            </a:r>
          </a:p>
          <a:p>
            <a:pPr marL="274320" lvl="1">
              <a:spcBef>
                <a:spcPts val="900"/>
              </a:spcBef>
              <a:buFont typeface="Segoe UI Symbol" panose="020B0502040204020203" pitchFamily="34" charset="0"/>
              <a:buChar char="▶"/>
            </a:pPr>
            <a:r>
              <a:rPr lang="en-US" sz="2200" dirty="0"/>
              <a:t>Knowing, not doing</a:t>
            </a:r>
          </a:p>
        </p:txBody>
      </p:sp>
      <p:pic>
        <p:nvPicPr>
          <p:cNvPr id="5" name="Picture 2" descr="What are AI Hallucinations? - GeeksforGeeks">
            <a:extLst>
              <a:ext uri="{FF2B5EF4-FFF2-40B4-BE49-F238E27FC236}">
                <a16:creationId xmlns:a16="http://schemas.microsoft.com/office/drawing/2014/main" id="{C0413304-12C9-2E1C-5880-2F2966493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857" y="1481328"/>
            <a:ext cx="5975512" cy="403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63498"/>
      </p:ext>
    </p:extLst>
  </p:cSld>
  <p:clrMapOvr>
    <a:masterClrMapping/>
  </p:clrMapOvr>
</p:sld>
</file>

<file path=ppt/theme/theme1.xml><?xml version="1.0" encoding="utf-8"?>
<a:theme xmlns:a="http://schemas.openxmlformats.org/drawingml/2006/main" name="Non Confidential Presentation Template-010625">
  <a:themeElements>
    <a:clrScheme name="Amkor Brand">
      <a:dk1>
        <a:srgbClr val="464D5A"/>
      </a:dk1>
      <a:lt1>
        <a:sysClr val="window" lastClr="FFFFFF"/>
      </a:lt1>
      <a:dk2>
        <a:srgbClr val="000000"/>
      </a:dk2>
      <a:lt2>
        <a:srgbClr val="EBEBEB"/>
      </a:lt2>
      <a:accent1>
        <a:srgbClr val="0F4B8F"/>
      </a:accent1>
      <a:accent2>
        <a:srgbClr val="02829F"/>
      </a:accent2>
      <a:accent3>
        <a:srgbClr val="7F174B"/>
      </a:accent3>
      <a:accent4>
        <a:srgbClr val="449B8C"/>
      </a:accent4>
      <a:accent5>
        <a:srgbClr val="D98D28"/>
      </a:accent5>
      <a:accent6>
        <a:srgbClr val="4A3E6E"/>
      </a:accent6>
      <a:hlink>
        <a:srgbClr val="D98D28"/>
      </a:hlink>
      <a:folHlink>
        <a:srgbClr val="464D5A"/>
      </a:folHlink>
    </a:clrScheme>
    <a:fontScheme name="Amkor PPT Brand Fonts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n Confidential 2025 Presentation Template" id="{31720464-3D16-4F96-B250-3954FE288CB5}" vid="{336E9F8F-4B4C-40F7-8661-33E6E35CC67C}"/>
    </a:ext>
  </a:extLst>
</a:theme>
</file>

<file path=ppt/theme/theme2.xml><?xml version="1.0" encoding="utf-8"?>
<a:theme xmlns:a="http://schemas.openxmlformats.org/drawingml/2006/main" name="Office Theme">
  <a:themeElements>
    <a:clrScheme name="Amkor Brand">
      <a:dk1>
        <a:srgbClr val="464D5A"/>
      </a:dk1>
      <a:lt1>
        <a:sysClr val="window" lastClr="FFFFFF"/>
      </a:lt1>
      <a:dk2>
        <a:srgbClr val="000000"/>
      </a:dk2>
      <a:lt2>
        <a:srgbClr val="EBEBEB"/>
      </a:lt2>
      <a:accent1>
        <a:srgbClr val="0F4B8F"/>
      </a:accent1>
      <a:accent2>
        <a:srgbClr val="02829F"/>
      </a:accent2>
      <a:accent3>
        <a:srgbClr val="7F174B"/>
      </a:accent3>
      <a:accent4>
        <a:srgbClr val="449B8C"/>
      </a:accent4>
      <a:accent5>
        <a:srgbClr val="D98D28"/>
      </a:accent5>
      <a:accent6>
        <a:srgbClr val="4A3E6E"/>
      </a:accent6>
      <a:hlink>
        <a:srgbClr val="D98D28"/>
      </a:hlink>
      <a:folHlink>
        <a:srgbClr val="464D5A"/>
      </a:folHlink>
    </a:clrScheme>
    <a:fontScheme name="Amkor PPT Brand Fonts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Amkor Brand">
      <a:dk1>
        <a:srgbClr val="464D5A"/>
      </a:dk1>
      <a:lt1>
        <a:sysClr val="window" lastClr="FFFFFF"/>
      </a:lt1>
      <a:dk2>
        <a:srgbClr val="000000"/>
      </a:dk2>
      <a:lt2>
        <a:srgbClr val="EBEBEB"/>
      </a:lt2>
      <a:accent1>
        <a:srgbClr val="0F4B8F"/>
      </a:accent1>
      <a:accent2>
        <a:srgbClr val="02829F"/>
      </a:accent2>
      <a:accent3>
        <a:srgbClr val="7F174B"/>
      </a:accent3>
      <a:accent4>
        <a:srgbClr val="449B8C"/>
      </a:accent4>
      <a:accent5>
        <a:srgbClr val="D98D28"/>
      </a:accent5>
      <a:accent6>
        <a:srgbClr val="4A3E6E"/>
      </a:accent6>
      <a:hlink>
        <a:srgbClr val="D98D28"/>
      </a:hlink>
      <a:folHlink>
        <a:srgbClr val="464D5A"/>
      </a:folHlink>
    </a:clrScheme>
    <a:fontScheme name="Amkor PPT Brand Fonts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25ea1c5-fd77-4cf0-8484-26b5ddc715ea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FB59ADBC0EBF47AA66D88131BDE776" ma:contentTypeVersion="8" ma:contentTypeDescription="Create a new document." ma:contentTypeScope="" ma:versionID="dda0d06c6213a0476b2e78a48ab6e69f">
  <xsd:schema xmlns:xsd="http://www.w3.org/2001/XMLSchema" xmlns:xs="http://www.w3.org/2001/XMLSchema" xmlns:p="http://schemas.microsoft.com/office/2006/metadata/properties" xmlns:ns2="b900d77a-73e6-472a-a6ab-7d20fb72d98d" xmlns:ns3="425ea1c5-fd77-4cf0-8484-26b5ddc715ea" targetNamespace="http://schemas.microsoft.com/office/2006/metadata/properties" ma:root="true" ma:fieldsID="d591a3753d5a43dfefdd44ed938d9f5a" ns2:_="" ns3:_="">
    <xsd:import namespace="b900d77a-73e6-472a-a6ab-7d20fb72d98d"/>
    <xsd:import namespace="425ea1c5-fd77-4cf0-8484-26b5ddc715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00d77a-73e6-472a-a6ab-7d20fb72d9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5ea1c5-fd77-4cf0-8484-26b5ddc715e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D001B7-41D7-44FB-8944-40B35D7EDFFB}">
  <ds:schemaRefs>
    <ds:schemaRef ds:uri="http://schemas.openxmlformats.org/package/2006/metadata/core-properties"/>
    <ds:schemaRef ds:uri="425ea1c5-fd77-4cf0-8484-26b5ddc715ea"/>
    <ds:schemaRef ds:uri="b900d77a-73e6-472a-a6ab-7d20fb72d98d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2B2B727-B44F-4EF4-B142-6CD736594E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F6C990-019B-490D-B8C7-FA7374AF6E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00d77a-73e6-472a-a6ab-7d20fb72d98d"/>
    <ds:schemaRef ds:uri="425ea1c5-fd77-4cf0-8484-26b5ddc715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Non Confidential 2026 Presentation Template</Template>
  <TotalTime>994</TotalTime>
  <Words>429</Words>
  <Application>Microsoft Office PowerPoint</Application>
  <PresentationFormat>Widescreen</PresentationFormat>
  <Paragraphs>101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ＭＳ Ｐゴシック</vt:lpstr>
      <vt:lpstr>Arial</vt:lpstr>
      <vt:lpstr>Segoe UI Symbol</vt:lpstr>
      <vt:lpstr>Symbol</vt:lpstr>
      <vt:lpstr>Non Confidential Presentation Template-010625</vt:lpstr>
      <vt:lpstr>PowerPoint Presentation</vt:lpstr>
      <vt:lpstr>Presentation Title</vt:lpstr>
      <vt:lpstr>Agentic AI – The Next Breakthrough After GenAI</vt:lpstr>
      <vt:lpstr>Why is there an explosion of AI</vt:lpstr>
      <vt:lpstr>Why is there an explosion of AI</vt:lpstr>
      <vt:lpstr>Why is there an explosion of AI</vt:lpstr>
      <vt:lpstr>Why is GenAI not enough</vt:lpstr>
      <vt:lpstr>The development of GenAI</vt:lpstr>
      <vt:lpstr>The problems of GenAI</vt:lpstr>
      <vt:lpstr>How to solve this problems</vt:lpstr>
      <vt:lpstr>The upgrade from GenAI to Agentic AI</vt:lpstr>
      <vt:lpstr>Agentic AI</vt:lpstr>
      <vt:lpstr>Agentic AI</vt:lpstr>
      <vt:lpstr>Agentic AI</vt:lpstr>
      <vt:lpstr>Agentic AI</vt:lpstr>
      <vt:lpstr>Applications &amp; Future of Agentic AI</vt:lpstr>
      <vt:lpstr>Agentic AI Applications</vt:lpstr>
      <vt:lpstr>Agentic AI Future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Hung Letuan</dc:creator>
  <cp:keywords>Non Confidential, Amkor Technology</cp:keywords>
  <cp:lastModifiedBy>Hung Letuan</cp:lastModifiedBy>
  <cp:revision>7</cp:revision>
  <dcterms:created xsi:type="dcterms:W3CDTF">2026-02-06T01:11:21Z</dcterms:created>
  <dcterms:modified xsi:type="dcterms:W3CDTF">2026-02-07T09:46:21Z</dcterms:modified>
  <cp:category>Non Confidential 2025 Amkor PPT 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0x010100E9FB59ADBC0EBF47AA66D88131BDE776</vt:lpwstr>
  </property>
  <property fmtid="{D5CDD505-2E9C-101B-9397-08002B2CF9AE}" pid="3" name="Order">
    <vt:r8>391700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</Properties>
</file>